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3" r:id="rId4"/>
    <p:sldId id="264" r:id="rId5"/>
    <p:sldId id="262" r:id="rId6"/>
    <p:sldId id="265" r:id="rId7"/>
    <p:sldId id="266" r:id="rId8"/>
    <p:sldId id="272" r:id="rId9"/>
    <p:sldId id="271" r:id="rId10"/>
    <p:sldId id="275" r:id="rId11"/>
    <p:sldId id="278" r:id="rId12"/>
    <p:sldId id="267" r:id="rId13"/>
    <p:sldId id="269" r:id="rId14"/>
    <p:sldId id="273" r:id="rId15"/>
    <p:sldId id="277" r:id="rId16"/>
    <p:sldId id="27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D7EC-0F93-4BB6-AAC1-F252A0C16E56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7C2E6-9C1C-4D55-8EB0-EDD57FE217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D7EC-0F93-4BB6-AAC1-F252A0C16E56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7C2E6-9C1C-4D55-8EB0-EDD57FE217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D7EC-0F93-4BB6-AAC1-F252A0C16E56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7C2E6-9C1C-4D55-8EB0-EDD57FE217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D7EC-0F93-4BB6-AAC1-F252A0C16E56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7C2E6-9C1C-4D55-8EB0-EDD57FE217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D7EC-0F93-4BB6-AAC1-F252A0C16E56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7C2E6-9C1C-4D55-8EB0-EDD57FE217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D7EC-0F93-4BB6-AAC1-F252A0C16E56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7C2E6-9C1C-4D55-8EB0-EDD57FE217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D7EC-0F93-4BB6-AAC1-F252A0C16E56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7C2E6-9C1C-4D55-8EB0-EDD57FE217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D7EC-0F93-4BB6-AAC1-F252A0C16E56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7C2E6-9C1C-4D55-8EB0-EDD57FE217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D7EC-0F93-4BB6-AAC1-F252A0C16E56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7C2E6-9C1C-4D55-8EB0-EDD57FE217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D7EC-0F93-4BB6-AAC1-F252A0C16E56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7C2E6-9C1C-4D55-8EB0-EDD57FE217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D7EC-0F93-4BB6-AAC1-F252A0C16E56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7C2E6-9C1C-4D55-8EB0-EDD57FE217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6D7EC-0F93-4BB6-AAC1-F252A0C16E56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7C2E6-9C1C-4D55-8EB0-EDD57FE217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NS\Desktop\pale-blue-background-o6g2obsrn1z3er7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846640" cy="302433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Вспомогательные карточки для обучающихся с ОВЗ по русскому языку и математике с 1-4 класс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445224"/>
            <a:ext cx="8352928" cy="1152128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логопед-дефектолог: Синицина Юлия Сергеевна,</a:t>
            </a:r>
          </a:p>
          <a:p>
            <a:pPr algn="r"/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классов: </a:t>
            </a:r>
            <a:r>
              <a:rPr lang="ru-RU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Юртвенсон</a:t>
            </a: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Ольга Анатольевна,</a:t>
            </a:r>
          </a:p>
          <a:p>
            <a:pPr algn="r"/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«СОШ №131 г.Челябинска»</a:t>
            </a:r>
          </a:p>
          <a:p>
            <a:endParaRPr lang="ru-RU" dirty="0"/>
          </a:p>
        </p:txBody>
      </p:sp>
      <p:pic>
        <p:nvPicPr>
          <p:cNvPr id="2050" name="Picture 2" descr="C:\Users\DNS\Desktop\81032c72-0bfb-504e-b4f1-fbd97043efb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77072"/>
            <a:ext cx="1692559" cy="1368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NS\Desktop\pale-blue-background-o6g2obsrn1z3er7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C:\Users\DNS\Desktop\photo_2025-01-24_15-12-55 (3).jpg"/>
          <p:cNvPicPr>
            <a:picLocks noChangeAspect="1" noChangeArrowheads="1"/>
          </p:cNvPicPr>
          <p:nvPr/>
        </p:nvPicPr>
        <p:blipFill>
          <a:blip r:embed="rId3" cstate="print"/>
          <a:srcRect l="4885" t="14195" r="5554" b="5366"/>
          <a:stretch>
            <a:fillRect/>
          </a:stretch>
        </p:blipFill>
        <p:spPr bwMode="auto">
          <a:xfrm>
            <a:off x="594617" y="548680"/>
            <a:ext cx="4193407" cy="2592288"/>
          </a:xfrm>
          <a:prstGeom prst="rect">
            <a:avLst/>
          </a:prstGeom>
          <a:noFill/>
        </p:spPr>
      </p:pic>
      <p:pic>
        <p:nvPicPr>
          <p:cNvPr id="1027" name="Picture 3" descr="C:\Users\DNS\Desktop\photo_2025-01-24_15-12-55.jpg"/>
          <p:cNvPicPr>
            <a:picLocks noChangeAspect="1" noChangeArrowheads="1"/>
          </p:cNvPicPr>
          <p:nvPr/>
        </p:nvPicPr>
        <p:blipFill>
          <a:blip r:embed="rId4" cstate="print"/>
          <a:srcRect l="9590" t="4709" r="10490" b="3471"/>
          <a:stretch>
            <a:fillRect/>
          </a:stretch>
        </p:blipFill>
        <p:spPr bwMode="auto">
          <a:xfrm>
            <a:off x="5292079" y="620688"/>
            <a:ext cx="3545009" cy="2592288"/>
          </a:xfrm>
          <a:prstGeom prst="rect">
            <a:avLst/>
          </a:prstGeom>
          <a:noFill/>
        </p:spPr>
      </p:pic>
      <p:pic>
        <p:nvPicPr>
          <p:cNvPr id="1028" name="Picture 4" descr="C:\Users\DNS\Desktop\photo_2025-01-24_15-12-55 (2).jpg"/>
          <p:cNvPicPr>
            <a:picLocks noChangeAspect="1" noChangeArrowheads="1"/>
          </p:cNvPicPr>
          <p:nvPr/>
        </p:nvPicPr>
        <p:blipFill>
          <a:blip r:embed="rId5" cstate="print"/>
          <a:srcRect l="4818" t="5068" r="15974" b="3153"/>
          <a:stretch>
            <a:fillRect/>
          </a:stretch>
        </p:blipFill>
        <p:spPr bwMode="auto">
          <a:xfrm rot="16200000">
            <a:off x="1360443" y="2896141"/>
            <a:ext cx="2606689" cy="4248471"/>
          </a:xfrm>
          <a:prstGeom prst="rect">
            <a:avLst/>
          </a:prstGeom>
          <a:noFill/>
        </p:spPr>
      </p:pic>
      <p:pic>
        <p:nvPicPr>
          <p:cNvPr id="1029" name="Picture 5" descr="C:\Users\DNS\Desktop\photo_2025-01-24_15-12-55 (4).jpg"/>
          <p:cNvPicPr>
            <a:picLocks noChangeAspect="1" noChangeArrowheads="1"/>
          </p:cNvPicPr>
          <p:nvPr/>
        </p:nvPicPr>
        <p:blipFill>
          <a:blip r:embed="rId6" cstate="print"/>
          <a:srcRect l="5803" t="10566" r="4804" b="4903"/>
          <a:stretch>
            <a:fillRect/>
          </a:stretch>
        </p:blipFill>
        <p:spPr bwMode="auto">
          <a:xfrm>
            <a:off x="5220072" y="3717032"/>
            <a:ext cx="3763392" cy="252028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 r="505" b="14736"/>
          <a:stretch>
            <a:fillRect/>
          </a:stretch>
        </p:blipFill>
        <p:spPr bwMode="auto">
          <a:xfrm>
            <a:off x="0" y="0"/>
            <a:ext cx="9144000" cy="677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NS\Desktop\pale-blue-background-o6g2obsrn1z3er7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7424"/>
            <a:ext cx="9313035" cy="746144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547664" y="260648"/>
            <a:ext cx="62646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Подборка заданий по русскому языку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Picture 2" descr="C:\Users\DNS\Desktop\photo_2025-01-28_15-31-54 (2).jpg"/>
          <p:cNvPicPr>
            <a:picLocks noChangeAspect="1" noChangeArrowheads="1"/>
          </p:cNvPicPr>
          <p:nvPr/>
        </p:nvPicPr>
        <p:blipFill>
          <a:blip r:embed="rId3" cstate="print"/>
          <a:srcRect l="3277" b="8785"/>
          <a:stretch>
            <a:fillRect/>
          </a:stretch>
        </p:blipFill>
        <p:spPr bwMode="auto">
          <a:xfrm>
            <a:off x="611560" y="1412776"/>
            <a:ext cx="3746550" cy="2284883"/>
          </a:xfrm>
          <a:prstGeom prst="rect">
            <a:avLst/>
          </a:prstGeom>
          <a:noFill/>
        </p:spPr>
      </p:pic>
      <p:pic>
        <p:nvPicPr>
          <p:cNvPr id="5" name="Picture 4" descr="C:\Users\DNS\Desktop\photo_2025-01-28_15-31-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484784"/>
            <a:ext cx="3600400" cy="2351961"/>
          </a:xfrm>
          <a:prstGeom prst="rect">
            <a:avLst/>
          </a:prstGeom>
          <a:noFill/>
        </p:spPr>
      </p:pic>
      <p:pic>
        <p:nvPicPr>
          <p:cNvPr id="1029" name="Picture 5" descr="C:\Users\DNS\Desktop\photo_2025-01-28_15-31-54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4149080"/>
            <a:ext cx="3563888" cy="24975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NS\Desktop\pale-blue-background-o6g2obsrn1z3er7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5"/>
            <a:ext cx="8280920" cy="108011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Опорные карточки для обучающихся с ОВЗ по математике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2276872"/>
            <a:ext cx="6008712" cy="3361928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12800" b="1" dirty="0" smtClean="0">
                <a:solidFill>
                  <a:schemeClr val="tx2">
                    <a:lumMod val="75000"/>
                  </a:schemeClr>
                </a:solidFill>
              </a:rPr>
              <a:t>Сложение и вычитание»</a:t>
            </a:r>
          </a:p>
          <a:p>
            <a:pPr algn="l"/>
            <a:r>
              <a:rPr lang="ru-RU" sz="12800" b="1" dirty="0" smtClean="0">
                <a:solidFill>
                  <a:schemeClr val="tx2">
                    <a:lumMod val="75000"/>
                  </a:schemeClr>
                </a:solidFill>
              </a:rPr>
              <a:t>«Умножение»</a:t>
            </a:r>
          </a:p>
          <a:p>
            <a:pPr algn="l"/>
            <a:r>
              <a:rPr lang="ru-RU" sz="12800" b="1" dirty="0" smtClean="0">
                <a:solidFill>
                  <a:schemeClr val="tx2">
                    <a:lumMod val="75000"/>
                  </a:schemeClr>
                </a:solidFill>
              </a:rPr>
              <a:t>«Деление»</a:t>
            </a:r>
          </a:p>
          <a:p>
            <a:pPr algn="l"/>
            <a:r>
              <a:rPr lang="ru-RU" sz="12800" b="1" dirty="0" smtClean="0">
                <a:solidFill>
                  <a:schemeClr val="tx2">
                    <a:lumMod val="75000"/>
                  </a:schemeClr>
                </a:solidFill>
              </a:rPr>
              <a:t>«Свойства чисел»</a:t>
            </a:r>
          </a:p>
          <a:p>
            <a:pPr algn="l"/>
            <a:r>
              <a:rPr lang="ru-RU" sz="12800" b="1" dirty="0" smtClean="0">
                <a:solidFill>
                  <a:schemeClr val="tx2">
                    <a:lumMod val="75000"/>
                  </a:schemeClr>
                </a:solidFill>
              </a:rPr>
              <a:t>«Меры величин»</a:t>
            </a:r>
          </a:p>
          <a:p>
            <a:pPr algn="l"/>
            <a:r>
              <a:rPr lang="ru-RU" sz="12800" b="1" dirty="0" smtClean="0">
                <a:solidFill>
                  <a:schemeClr val="tx2">
                    <a:lumMod val="75000"/>
                  </a:schemeClr>
                </a:solidFill>
              </a:rPr>
              <a:t>«Основы геометрии»</a:t>
            </a:r>
          </a:p>
          <a:p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4283968" y="1700808"/>
            <a:ext cx="343272" cy="504056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NS\Desktop\pale-blue-background-o6g2obsrn1z3er7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DNS\Desktop\photo_2025-01-26_21-01-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NS\Desktop\pale-blue-background-o6g2obsrn1z3er7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DNS\Desktop\photo_2025-01-26_21-01-59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DNS\Desktop\photo_2025-01-27_14-20-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385822">
            <a:off x="9388774" y="1667259"/>
            <a:ext cx="1643976" cy="5003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NS\Desktop\pale-blue-background-o6g2obsrn1z3er7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DNS\Desktop\photo_2025-01-27_14-20-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158814">
            <a:off x="1455210" y="-591560"/>
            <a:ext cx="1321017" cy="4020421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195357" y="3821867"/>
            <a:ext cx="1905279" cy="270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933056"/>
            <a:ext cx="2448272" cy="2159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 b="58696"/>
          <a:stretch>
            <a:fillRect/>
          </a:stretch>
        </p:blipFill>
        <p:spPr bwMode="auto">
          <a:xfrm>
            <a:off x="3059831" y="1916832"/>
            <a:ext cx="444392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NS\Desktop\pale-blue-background-o6g2obsrn1z3er7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27584" y="1412776"/>
            <a:ext cx="41764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Какое число «убежало»?</a:t>
            </a:r>
          </a:p>
          <a:p>
            <a:r>
              <a:rPr lang="ru-RU" dirty="0" smtClean="0"/>
              <a:t>1, 2, □, 4, 5, □, 7, □, 9, 10</a:t>
            </a:r>
          </a:p>
          <a:p>
            <a:r>
              <a:rPr lang="ru-RU" dirty="0" smtClean="0"/>
              <a:t>10, □ 8 ,7, 6, □, □, 3, 2, 1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4149080"/>
            <a:ext cx="38164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Реши задачу</a:t>
            </a:r>
          </a:p>
          <a:p>
            <a:r>
              <a:rPr lang="ru-RU" dirty="0" smtClean="0"/>
              <a:t>У Саши было 3 машинки. Ему подарили еще 1. Сколько машинок стало у Саши?</a:t>
            </a:r>
          </a:p>
          <a:p>
            <a:r>
              <a:rPr lang="ru-RU" dirty="0" smtClean="0"/>
              <a:t>Было - __________</a:t>
            </a:r>
          </a:p>
          <a:p>
            <a:r>
              <a:rPr lang="ru-RU" dirty="0" smtClean="0"/>
              <a:t>Подарили - ______</a:t>
            </a:r>
          </a:p>
          <a:p>
            <a:r>
              <a:rPr lang="ru-RU" dirty="0" err="1" smtClean="0"/>
              <a:t>Решение_________</a:t>
            </a:r>
            <a:endParaRPr lang="ru-RU" dirty="0" smtClean="0"/>
          </a:p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4077072"/>
            <a:ext cx="22322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 Реши примеры</a:t>
            </a:r>
            <a:endParaRPr lang="ru-RU" dirty="0" smtClean="0"/>
          </a:p>
          <a:p>
            <a:r>
              <a:rPr lang="ru-RU" b="1" dirty="0" smtClean="0"/>
              <a:t>78 - 7 =</a:t>
            </a:r>
            <a:endParaRPr lang="ru-RU" dirty="0" smtClean="0"/>
          </a:p>
          <a:p>
            <a:r>
              <a:rPr lang="ru-RU" b="1" dirty="0" smtClean="0"/>
              <a:t>49 - 6 =</a:t>
            </a:r>
            <a:endParaRPr lang="ru-RU" dirty="0" smtClean="0"/>
          </a:p>
          <a:p>
            <a:r>
              <a:rPr lang="ru-RU" b="1" dirty="0" smtClean="0"/>
              <a:t>64 - 20 =</a:t>
            </a:r>
            <a:endParaRPr lang="ru-RU" dirty="0" smtClean="0"/>
          </a:p>
          <a:p>
            <a:r>
              <a:rPr lang="ru-RU" b="1" dirty="0" smtClean="0"/>
              <a:t>72 - 40=</a:t>
            </a:r>
            <a:endParaRPr lang="ru-RU" dirty="0" smtClean="0"/>
          </a:p>
          <a:p>
            <a:r>
              <a:rPr lang="ru-RU" b="1" dirty="0" smtClean="0"/>
              <a:t>58 - 4 =</a:t>
            </a:r>
            <a:endParaRPr lang="ru-RU" dirty="0" smtClean="0"/>
          </a:p>
          <a:p>
            <a:r>
              <a:rPr lang="ru-RU" b="1" dirty="0" smtClean="0"/>
              <a:t>45 – 30 =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76056" y="1628800"/>
            <a:ext cx="3816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 Разложи числа на десяток и</a:t>
            </a:r>
            <a:endParaRPr lang="ru-RU" b="1" dirty="0" smtClean="0"/>
          </a:p>
          <a:p>
            <a:r>
              <a:rPr lang="ru-RU" b="1" i="1" dirty="0" smtClean="0"/>
              <a:t>единицы:</a:t>
            </a:r>
            <a:endParaRPr lang="ru-RU" b="1" dirty="0" smtClean="0"/>
          </a:p>
          <a:p>
            <a:r>
              <a:rPr lang="ru-RU" b="1" dirty="0" smtClean="0"/>
              <a:t>14 =…</a:t>
            </a:r>
            <a:r>
              <a:rPr lang="ru-RU" b="1" dirty="0" err="1" smtClean="0"/>
              <a:t>дес</a:t>
            </a:r>
            <a:r>
              <a:rPr lang="ru-RU" b="1" dirty="0" smtClean="0"/>
              <a:t>. ед.   18 =…</a:t>
            </a:r>
            <a:r>
              <a:rPr lang="ru-RU" b="1" dirty="0" err="1" smtClean="0"/>
              <a:t>дес</a:t>
            </a:r>
            <a:r>
              <a:rPr lang="ru-RU" b="1" dirty="0" smtClean="0"/>
              <a:t>. ед.</a:t>
            </a:r>
          </a:p>
          <a:p>
            <a:r>
              <a:rPr lang="ru-RU" b="1" dirty="0" smtClean="0"/>
              <a:t>10 =…</a:t>
            </a:r>
            <a:r>
              <a:rPr lang="ru-RU" b="1" dirty="0" err="1" smtClean="0"/>
              <a:t>дес</a:t>
            </a:r>
            <a:r>
              <a:rPr lang="ru-RU" b="1" dirty="0" smtClean="0"/>
              <a:t>. ед.    9 =…</a:t>
            </a:r>
            <a:r>
              <a:rPr lang="ru-RU" b="1" dirty="0" err="1" smtClean="0"/>
              <a:t>дес</a:t>
            </a:r>
            <a:r>
              <a:rPr lang="ru-RU" b="1" dirty="0" smtClean="0"/>
              <a:t>. ед.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43609" y="332656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Подборка заданий по математике 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NS\Desktop\pale-blue-background-o6g2obsrn1z3er7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846640" cy="302433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Вспомогательные карточки для обучающихся с ОВЗ по русскому языку и математике с 1-4 класс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445224"/>
            <a:ext cx="8352928" cy="1152128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логопед-дефектолог: Синицина Юлия Сергеевна,</a:t>
            </a:r>
          </a:p>
          <a:p>
            <a:pPr algn="r"/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классов: </a:t>
            </a:r>
            <a:r>
              <a:rPr lang="ru-RU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Юртвенсон</a:t>
            </a: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Ольга Анатольевна,</a:t>
            </a:r>
          </a:p>
          <a:p>
            <a:pPr algn="r"/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«СОШ №131 г.Челябинска»</a:t>
            </a:r>
          </a:p>
          <a:p>
            <a:endParaRPr lang="ru-RU" dirty="0"/>
          </a:p>
        </p:txBody>
      </p:sp>
      <p:pic>
        <p:nvPicPr>
          <p:cNvPr id="2050" name="Picture 2" descr="C:\Users\DNS\Desktop\81032c72-0bfb-504e-b4f1-fbd97043efb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77072"/>
            <a:ext cx="1692559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NS\Desktop\pale-blue-background-o6g2obsrn1z3er7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5"/>
            <a:ext cx="7774632" cy="122413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Психолого-педагогическая характеристика обучающихся с ОВЗ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916832"/>
            <a:ext cx="8820472" cy="468052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Низкий уровень развития восприятия;</a:t>
            </a:r>
          </a:p>
          <a:p>
            <a:pPr algn="just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Недостаточно сформированы пространственные представления, требуется больше времени для приёма и переработки сенсорной информации, недостаточно знаний об окружающем мире. </a:t>
            </a:r>
          </a:p>
          <a:p>
            <a:pPr algn="just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Неустойчивое, рассеянное внимание, обучающиеся с трудом переключаются с одной деятельности на другую. </a:t>
            </a:r>
          </a:p>
          <a:p>
            <a:pPr algn="just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Память ограничена в объёме, преобладает кратковременная над долговременной, механическая над логической, наглядная над словесной. </a:t>
            </a:r>
          </a:p>
          <a:p>
            <a:pPr algn="just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Снижена познавательная активность, отмечается замедленный темп переработки информации. </a:t>
            </a:r>
          </a:p>
          <a:p>
            <a:pPr algn="just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Наглядно-действенное мышление развито в большей степени, чем наглядно-образное и особенно словесно-логическое. </a:t>
            </a:r>
          </a:p>
          <a:p>
            <a:pPr algn="just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Снижена потребность в общении как со сверстниками, так и со взрослыми. </a:t>
            </a:r>
          </a:p>
          <a:p>
            <a:pPr algn="just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большинства таких обучающихся характерна повышенная утомляемость. Они быстро становятся вялыми или раздражительными, плаксивыми, с трудом сосредотачиваются на задании. </a:t>
            </a:r>
          </a:p>
          <a:p>
            <a:pPr algn="just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некоторых учащихся отмечается повышенная возбудимость, беспокойство, склонность к вспышкам раздражительности, упрямству. </a:t>
            </a:r>
          </a:p>
        </p:txBody>
      </p:sp>
      <p:pic>
        <p:nvPicPr>
          <p:cNvPr id="13314" name="Picture 2" descr="https://avatars.mds.yandex.net/i?id=42fc86756d12b8aec5ea09611fd588b7_l-5242896-images-thumbs&amp;ref=rim&amp;n=13&amp;w=900&amp;h=9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5613276"/>
            <a:ext cx="1244724" cy="12447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NS\Desktop\pale-blue-background-o6g2obsrn1z3er7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76673"/>
            <a:ext cx="8352928" cy="2016223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Для повышения эффективности обучения учащихся с ЗПР создаются специальные условия: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060848"/>
            <a:ext cx="7560840" cy="3744416"/>
          </a:xfrm>
        </p:spPr>
        <p:txBody>
          <a:bodyPr>
            <a:normAutofit fontScale="70000" lnSpcReduction="20000"/>
          </a:bodyPr>
          <a:lstStyle/>
          <a:p>
            <a:pPr indent="457200" algn="just">
              <a:spcBef>
                <a:spcPts val="0"/>
              </a:spcBef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Обучающийся сидит в зоне прямого доступа учителя.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Следует давать обучающемуся больше времени на запоминание и отработку учебных навыков.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spcBef>
                <a:spcPts val="0"/>
              </a:spcBef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Индивидуальная помощь в случаях затруднения.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Дополнительные многократные разъяснения для закрепления материала.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Более частое использование наглядных дидактических пособий и индивидуальных карточек, наводящих вопросов, алгоритмов действия, заданий с опорой на образцы.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 descr="C:\Users\DNS\Desktop\poster_event_1123440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5013176"/>
            <a:ext cx="1829966" cy="1426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NS\Desktop\pale-blue-background-o6g2obsrn1z3er7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"/>
            <a:ext cx="8460432" cy="1124743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Вариативные приемы обучения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268760"/>
            <a:ext cx="6912768" cy="4104456"/>
          </a:xfrm>
        </p:spPr>
        <p:txBody>
          <a:bodyPr>
            <a:normAutofit fontScale="85000" lnSpcReduction="10000"/>
          </a:bodyPr>
          <a:lstStyle/>
          <a:p>
            <a:pPr indent="457200" algn="just">
              <a:spcBef>
                <a:spcPts val="0"/>
              </a:spcBef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Многократный повтор инструкции.</a:t>
            </a:r>
          </a:p>
          <a:p>
            <a:pPr indent="457200" algn="just">
              <a:spcBef>
                <a:spcPts val="0"/>
              </a:spcBef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Альтернативный выбор (из предложенных вариантов правильный).</a:t>
            </a:r>
          </a:p>
          <a:p>
            <a:pPr indent="457200" algn="just">
              <a:spcBef>
                <a:spcPts val="0"/>
              </a:spcBef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Образцы, карточки, алгоритмы </a:t>
            </a:r>
          </a:p>
          <a:p>
            <a:pPr indent="457200" algn="just">
              <a:spcBef>
                <a:spcPts val="0"/>
              </a:spcBef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Демонстрация действий.</a:t>
            </a:r>
          </a:p>
          <a:p>
            <a:pPr indent="457200" algn="just">
              <a:spcBef>
                <a:spcPts val="0"/>
              </a:spcBef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Подбор по аналогии, по противопоставлению.</a:t>
            </a:r>
          </a:p>
          <a:p>
            <a:pPr indent="457200" algn="just">
              <a:spcBef>
                <a:spcPts val="0"/>
              </a:spcBef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Чередование легких и трудных заданий (вопросов).</a:t>
            </a:r>
          </a:p>
          <a:p>
            <a:pPr indent="457200" algn="just">
              <a:spcBef>
                <a:spcPts val="0"/>
              </a:spcBef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Совместные или имитационные действия.</a:t>
            </a:r>
          </a:p>
          <a:p>
            <a:endParaRPr lang="ru-RU" dirty="0"/>
          </a:p>
        </p:txBody>
      </p:sp>
      <p:pic>
        <p:nvPicPr>
          <p:cNvPr id="11265" name="Picture 1" descr="C:\Users\DNS\Desktop\etap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5085184"/>
            <a:ext cx="1861131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NS\Desktop\pale-blue-background-o6g2obsrn1z3er7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3"/>
            <a:ext cx="7702624" cy="1368151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Некоторые особенности изучения правил по русскому языку обучающихся с задержкой психического развития (ЗПР):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060848"/>
            <a:ext cx="7848872" cy="4536504"/>
          </a:xfrm>
        </p:spPr>
        <p:txBody>
          <a:bodyPr>
            <a:normAutofit fontScale="25000" lnSpcReduction="20000"/>
          </a:bodyPr>
          <a:lstStyle/>
          <a:p>
            <a:pPr algn="l">
              <a:spcBef>
                <a:spcPts val="0"/>
              </a:spcBef>
            </a:pPr>
            <a:r>
              <a:rPr lang="ru-RU" sz="7200" b="1" dirty="0" smtClean="0">
                <a:solidFill>
                  <a:schemeClr val="tx2">
                    <a:lumMod val="75000"/>
                  </a:schemeClr>
                </a:solidFill>
              </a:rPr>
              <a:t>Индивидуальный подход</a:t>
            </a:r>
            <a:r>
              <a:rPr lang="ru-RU" sz="7200" b="1" dirty="0" smtClean="0">
                <a:solidFill>
                  <a:schemeClr val="tx1"/>
                </a:solidFill>
              </a:rPr>
              <a:t>. Следует давать задания небольшого объёма и не переходить к изучению нового материала, пока обучающийся не усвоит старые правила. </a:t>
            </a:r>
          </a:p>
          <a:p>
            <a:pPr algn="l">
              <a:spcBef>
                <a:spcPts val="0"/>
              </a:spcBef>
            </a:pPr>
            <a:r>
              <a:rPr lang="ru-RU" sz="7200" b="1" dirty="0" smtClean="0">
                <a:solidFill>
                  <a:schemeClr val="tx2">
                    <a:lumMod val="75000"/>
                  </a:schemeClr>
                </a:solidFill>
              </a:rPr>
              <a:t>Использование опорных карточек</a:t>
            </a:r>
            <a:r>
              <a:rPr lang="ru-RU" sz="7200" b="1" dirty="0" smtClean="0">
                <a:solidFill>
                  <a:schemeClr val="tx1"/>
                </a:solidFill>
              </a:rPr>
              <a:t> На них выделяют ключевые слова правила и используют как опору при выполнении грамматических заданий и рассказе правила. </a:t>
            </a:r>
          </a:p>
          <a:p>
            <a:pPr algn="l">
              <a:spcBef>
                <a:spcPts val="0"/>
              </a:spcBef>
            </a:pPr>
            <a:r>
              <a:rPr lang="ru-RU" sz="7200" b="1" dirty="0" smtClean="0">
                <a:solidFill>
                  <a:schemeClr val="tx2">
                    <a:lumMod val="50000"/>
                  </a:schemeClr>
                </a:solidFill>
              </a:rPr>
              <a:t>Особая методика изучения словарных слов.</a:t>
            </a:r>
            <a:r>
              <a:rPr lang="ru-RU" sz="7200" b="1" dirty="0" smtClean="0">
                <a:solidFill>
                  <a:schemeClr val="tx1"/>
                </a:solidFill>
              </a:rPr>
              <a:t> При запоминании словарное слово прописывается не только в именительном падеже, но и с предлогами, а также все родственные ему слова. </a:t>
            </a:r>
          </a:p>
          <a:p>
            <a:pPr algn="l">
              <a:spcBef>
                <a:spcPts val="0"/>
              </a:spcBef>
            </a:pPr>
            <a:r>
              <a:rPr lang="ru-RU" sz="7200" b="1" dirty="0" smtClean="0">
                <a:solidFill>
                  <a:schemeClr val="tx2">
                    <a:lumMod val="50000"/>
                  </a:schemeClr>
                </a:solidFill>
              </a:rPr>
              <a:t>Работа над ошибками</a:t>
            </a:r>
            <a:r>
              <a:rPr lang="ru-RU" sz="7200" b="1" dirty="0" smtClean="0">
                <a:solidFill>
                  <a:schemeClr val="tx1"/>
                </a:solidFill>
              </a:rPr>
              <a:t>. Приём сравнения правильного и неправильного написания слов или предложений помогает ученику лучше запомнить правила. </a:t>
            </a:r>
          </a:p>
          <a:p>
            <a:pPr algn="l">
              <a:spcBef>
                <a:spcPts val="0"/>
              </a:spcBef>
            </a:pPr>
            <a:r>
              <a:rPr lang="ru-RU" sz="7200" b="1" dirty="0" smtClean="0">
                <a:solidFill>
                  <a:schemeClr val="tx2">
                    <a:lumMod val="75000"/>
                  </a:schemeClr>
                </a:solidFill>
              </a:rPr>
              <a:t>Использование памяток и алгоритм</a:t>
            </a:r>
            <a:r>
              <a:rPr lang="ru-RU" sz="7200" b="1" dirty="0" smtClean="0">
                <a:solidFill>
                  <a:schemeClr val="tx2"/>
                </a:solidFill>
              </a:rPr>
              <a:t>ов</a:t>
            </a:r>
            <a:r>
              <a:rPr lang="ru-RU" sz="7200" b="1" dirty="0" smtClean="0">
                <a:solidFill>
                  <a:schemeClr val="tx1"/>
                </a:solidFill>
              </a:rPr>
              <a:t>. Например, для написания безударной гласной, нахождения приставки, корня, суффикса. </a:t>
            </a:r>
          </a:p>
          <a:p>
            <a:pPr algn="l">
              <a:spcBef>
                <a:spcPts val="0"/>
              </a:spcBef>
            </a:pPr>
            <a:r>
              <a:rPr lang="ru-RU" sz="7200" b="1" dirty="0" smtClean="0">
                <a:solidFill>
                  <a:schemeClr val="tx1"/>
                </a:solidFill>
              </a:rPr>
              <a:t>Развитие умения самоконтроля и самопроверки. Обучающийся учится находить ошибки в своей работе, редактирует их, приводит аргументы. </a:t>
            </a:r>
          </a:p>
          <a:p>
            <a:pPr algn="l">
              <a:spcBef>
                <a:spcPts val="0"/>
              </a:spcBef>
            </a:pPr>
            <a:r>
              <a:rPr lang="ru-RU" sz="7200" b="1" dirty="0" smtClean="0">
                <a:solidFill>
                  <a:schemeClr val="tx2">
                    <a:lumMod val="50000"/>
                  </a:schemeClr>
                </a:solidFill>
              </a:rPr>
              <a:t>Также для стимулирования и мотивации учебной деятельности</a:t>
            </a:r>
            <a:r>
              <a:rPr lang="ru-RU" sz="7200" b="1" dirty="0" smtClean="0">
                <a:solidFill>
                  <a:schemeClr val="tx1"/>
                </a:solidFill>
              </a:rPr>
              <a:t> можно использовать познавательные игры, ситуации занимательности, эмоционального переживания. </a:t>
            </a:r>
          </a:p>
          <a:p>
            <a:endParaRPr lang="ru-RU" dirty="0"/>
          </a:p>
        </p:txBody>
      </p:sp>
      <p:pic>
        <p:nvPicPr>
          <p:cNvPr id="10241" name="Picture 1" descr="C:\Users\DNS\Desktop\2d530321-c5ed-54e8-bc43-d68c579ba0d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2736"/>
            <a:ext cx="1255378" cy="898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NS\Desktop\pale-blue-background-o6g2obsrn1z3er7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0"/>
            <a:ext cx="8748464" cy="198884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Особенности изучения  математики с обучающимися с задержкой психического развития: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204864"/>
            <a:ext cx="8136904" cy="4104456"/>
          </a:xfrm>
        </p:spPr>
        <p:txBody>
          <a:bodyPr>
            <a:noAutofit/>
          </a:bodyPr>
          <a:lstStyle/>
          <a:p>
            <a:pPr indent="457200" algn="just"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</a:rPr>
              <a:t>Коррекционная работа на каждом уроке для нормализации деятельности детей. </a:t>
            </a:r>
          </a:p>
          <a:p>
            <a:pPr indent="457200" algn="just"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</a:rPr>
              <a:t>Постепенное усложнение упражнений при формировании умения анализировать. </a:t>
            </a:r>
          </a:p>
          <a:p>
            <a:pPr indent="457200" algn="just"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</a:rPr>
              <a:t>Избегание вопросов, требующих от учащихся сложных ответов и оперирования абстрактными понятиями. </a:t>
            </a:r>
          </a:p>
          <a:p>
            <a:pPr indent="457200" algn="just"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</a:rPr>
              <a:t>Увеличение количества заданий репродуктивного типа на самостоятельных работах. При их выполнении от учащихся требуется прямое воспроизведение полученных на уроках знаний. </a:t>
            </a:r>
          </a:p>
          <a:p>
            <a:pPr indent="457200" algn="just"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</a:rPr>
              <a:t>Использование индивидуальных карт с заданиями, адаптированными к знаниям и возможностям учащихся. </a:t>
            </a:r>
          </a:p>
          <a:p>
            <a:pPr indent="457200" algn="just"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</a:rPr>
              <a:t>Применение зрительных опор, схем, таблиц для упрощения восприятия материала. </a:t>
            </a:r>
          </a:p>
          <a:p>
            <a:pPr algn="l">
              <a:spcBef>
                <a:spcPts val="0"/>
              </a:spcBef>
            </a:pPr>
            <a:endParaRPr lang="ru-RU" sz="1800" b="1" dirty="0" smtClean="0">
              <a:solidFill>
                <a:schemeClr val="tx1"/>
              </a:solidFill>
            </a:endParaRPr>
          </a:p>
          <a:p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NS\Desktop\pale-blue-background-o6g2obsrn1z3er7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9"/>
            <a:ext cx="8424936" cy="13681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Опорные карточки для обучающихся с ОВЗ по русскому языку  и математике с заданиями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988840"/>
            <a:ext cx="8136904" cy="4392488"/>
          </a:xfrm>
        </p:spPr>
        <p:txBody>
          <a:bodyPr>
            <a:normAutofit fontScale="77500" lnSpcReduction="20000"/>
          </a:bodyPr>
          <a:lstStyle/>
          <a:p>
            <a:pPr indent="457200" algn="just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</a:rPr>
              <a:t> Шпаргалка, она же опора, несёт краткую, но емкую информацию по предмету и по теме. Чтобы шпаргалка хорошо «работала», нужно выполнить следующие условия: 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во-первых, она рождается на уроке во время изучения нового материала. </a:t>
            </a:r>
          </a:p>
          <a:p>
            <a:pPr indent="457200" algn="just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</a:rPr>
              <a:t> Во-вторых, нужно распечатать шпаргалку для индивидуального пользования обучающегося.</a:t>
            </a:r>
          </a:p>
          <a:p>
            <a:pPr indent="457200" algn="just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</a:rPr>
              <a:t>В-третьих, часто обращаясь к шпаргалке, ученик запомнит правила без усилий. </a:t>
            </a:r>
          </a:p>
          <a:p>
            <a:pPr indent="457200" algn="just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</a:rPr>
              <a:t> В-четвертых, в дальнейшем он сам сможет сокращать правила до уровня понятной шпаргалки, что поможет учиться в средней и старшей школе.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NS\Desktop\pale-blue-background-o6g2obsrn1z3er7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5"/>
            <a:ext cx="7918648" cy="79208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Опорные карточки для обучающихся с ОВЗ по русскому языку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276872"/>
            <a:ext cx="6984776" cy="4248472"/>
          </a:xfrm>
        </p:spPr>
        <p:txBody>
          <a:bodyPr>
            <a:normAutofit fontScale="25000" lnSpcReduction="20000"/>
          </a:bodyPr>
          <a:lstStyle/>
          <a:p>
            <a:endParaRPr lang="ru-RU" sz="14400" b="1" dirty="0" smtClean="0">
              <a:solidFill>
                <a:schemeClr val="tx2"/>
              </a:solidFill>
            </a:endParaRPr>
          </a:p>
          <a:p>
            <a:pPr algn="l"/>
            <a:r>
              <a:rPr lang="ru-RU" sz="14400" b="1" dirty="0" smtClean="0">
                <a:solidFill>
                  <a:schemeClr val="tx2"/>
                </a:solidFill>
              </a:rPr>
              <a:t>Звуки буквы </a:t>
            </a:r>
          </a:p>
          <a:p>
            <a:pPr algn="l"/>
            <a:r>
              <a:rPr lang="ru-RU" sz="14400" b="1" dirty="0" smtClean="0">
                <a:solidFill>
                  <a:schemeClr val="tx2"/>
                </a:solidFill>
              </a:rPr>
              <a:t>Орфография</a:t>
            </a:r>
          </a:p>
          <a:p>
            <a:pPr algn="l"/>
            <a:r>
              <a:rPr lang="ru-RU" sz="14400" b="1" dirty="0" smtClean="0">
                <a:solidFill>
                  <a:schemeClr val="tx2"/>
                </a:solidFill>
              </a:rPr>
              <a:t>Состав слова</a:t>
            </a:r>
          </a:p>
          <a:p>
            <a:pPr algn="l"/>
            <a:r>
              <a:rPr lang="ru-RU" sz="14400" b="1" dirty="0" smtClean="0">
                <a:solidFill>
                  <a:schemeClr val="tx2"/>
                </a:solidFill>
              </a:rPr>
              <a:t>Слово</a:t>
            </a:r>
          </a:p>
          <a:p>
            <a:pPr algn="l"/>
            <a:r>
              <a:rPr lang="ru-RU" sz="14400" b="1" dirty="0" smtClean="0">
                <a:solidFill>
                  <a:schemeClr val="tx2"/>
                </a:solidFill>
              </a:rPr>
              <a:t>Словосочетание и предложение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4499992" y="1628800"/>
            <a:ext cx="432048" cy="690376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DNS\Desktop\шпаргалки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708920"/>
            <a:ext cx="2357153" cy="1406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NS\Desktop\pale-blue-background-o6g2obsrn1z3er7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C:\Users\DNS\Desktop\photo_2025-01-24_15-12-55 (3).jpg"/>
          <p:cNvPicPr>
            <a:picLocks noChangeAspect="1" noChangeArrowheads="1"/>
          </p:cNvPicPr>
          <p:nvPr/>
        </p:nvPicPr>
        <p:blipFill>
          <a:blip r:embed="rId3" cstate="print"/>
          <a:srcRect l="4885" t="14195" r="5554" b="5366"/>
          <a:stretch>
            <a:fillRect/>
          </a:stretch>
        </p:blipFill>
        <p:spPr bwMode="auto">
          <a:xfrm>
            <a:off x="594617" y="548680"/>
            <a:ext cx="4193407" cy="2592288"/>
          </a:xfrm>
          <a:prstGeom prst="rect">
            <a:avLst/>
          </a:prstGeom>
          <a:noFill/>
        </p:spPr>
      </p:pic>
      <p:pic>
        <p:nvPicPr>
          <p:cNvPr id="1027" name="Picture 3" descr="C:\Users\DNS\Desktop\photo_2025-01-24_15-12-55.jpg"/>
          <p:cNvPicPr>
            <a:picLocks noChangeAspect="1" noChangeArrowheads="1"/>
          </p:cNvPicPr>
          <p:nvPr/>
        </p:nvPicPr>
        <p:blipFill>
          <a:blip r:embed="rId4" cstate="print"/>
          <a:srcRect l="9590" t="4709" r="10490" b="3471"/>
          <a:stretch>
            <a:fillRect/>
          </a:stretch>
        </p:blipFill>
        <p:spPr bwMode="auto">
          <a:xfrm>
            <a:off x="5292079" y="620688"/>
            <a:ext cx="3545009" cy="2592288"/>
          </a:xfrm>
          <a:prstGeom prst="rect">
            <a:avLst/>
          </a:prstGeom>
          <a:noFill/>
        </p:spPr>
      </p:pic>
      <p:pic>
        <p:nvPicPr>
          <p:cNvPr id="1028" name="Picture 4" descr="C:\Users\DNS\Desktop\photo_2025-01-24_15-12-55 (2).jpg"/>
          <p:cNvPicPr>
            <a:picLocks noChangeAspect="1" noChangeArrowheads="1"/>
          </p:cNvPicPr>
          <p:nvPr/>
        </p:nvPicPr>
        <p:blipFill>
          <a:blip r:embed="rId5" cstate="print"/>
          <a:srcRect l="4818" t="5068" r="15974" b="3153"/>
          <a:stretch>
            <a:fillRect/>
          </a:stretch>
        </p:blipFill>
        <p:spPr bwMode="auto">
          <a:xfrm rot="16200000">
            <a:off x="1360443" y="2896141"/>
            <a:ext cx="2606689" cy="4248471"/>
          </a:xfrm>
          <a:prstGeom prst="rect">
            <a:avLst/>
          </a:prstGeom>
          <a:noFill/>
        </p:spPr>
      </p:pic>
      <p:pic>
        <p:nvPicPr>
          <p:cNvPr id="1029" name="Picture 5" descr="C:\Users\DNS\Desktop\photo_2025-01-24_15-12-55 (4).jpg"/>
          <p:cNvPicPr>
            <a:picLocks noChangeAspect="1" noChangeArrowheads="1"/>
          </p:cNvPicPr>
          <p:nvPr/>
        </p:nvPicPr>
        <p:blipFill>
          <a:blip r:embed="rId6" cstate="print"/>
          <a:srcRect l="5803" t="10566" r="4804" b="4903"/>
          <a:stretch>
            <a:fillRect/>
          </a:stretch>
        </p:blipFill>
        <p:spPr bwMode="auto">
          <a:xfrm>
            <a:off x="5220072" y="3717032"/>
            <a:ext cx="3763392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524</Words>
  <Application>Microsoft Office PowerPoint</Application>
  <PresentationFormat>Экран (4:3)</PresentationFormat>
  <Paragraphs>87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Вспомогательные карточки для обучающихся с ОВЗ по русскому языку и математике с 1-4 класс</vt:lpstr>
      <vt:lpstr>Психолого-педагогическая характеристика обучающихся с ОВЗ</vt:lpstr>
      <vt:lpstr>Для повышения эффективности обучения учащихся с ЗПР создаются специальные условия: </vt:lpstr>
      <vt:lpstr>Вариативные приемы обучения</vt:lpstr>
      <vt:lpstr>Некоторые особенности изучения правил по русскому языку обучающихся с задержкой психического развития (ЗПР):</vt:lpstr>
      <vt:lpstr>Особенности изучения  математики с обучающимися с задержкой психического развития:</vt:lpstr>
      <vt:lpstr>Опорные карточки для обучающихся с ОВЗ по русскому языку  и математике с заданиями</vt:lpstr>
      <vt:lpstr>Опорные карточки для обучающихся с ОВЗ по русскому языку</vt:lpstr>
      <vt:lpstr>Слайд 9</vt:lpstr>
      <vt:lpstr>Слайд 10</vt:lpstr>
      <vt:lpstr>Слайд 11</vt:lpstr>
      <vt:lpstr>Опорные карточки для обучающихся с ОВЗ по математике</vt:lpstr>
      <vt:lpstr>Слайд 13</vt:lpstr>
      <vt:lpstr>Слайд 14</vt:lpstr>
      <vt:lpstr>Слайд 15</vt:lpstr>
      <vt:lpstr>Слайд 16</vt:lpstr>
      <vt:lpstr>Вспомогательные карточки для обучающихся с ОВЗ по русскому языку и математике с 1-4 класс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Вспомогательные карточки для обучающихся с ОВЗ по русскому языку и математике с 1-4 класс</dc:title>
  <dc:creator>DNS</dc:creator>
  <cp:lastModifiedBy>DNS</cp:lastModifiedBy>
  <cp:revision>40</cp:revision>
  <dcterms:created xsi:type="dcterms:W3CDTF">2025-01-22T11:53:12Z</dcterms:created>
  <dcterms:modified xsi:type="dcterms:W3CDTF">2025-01-28T10:40:15Z</dcterms:modified>
</cp:coreProperties>
</file>